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277" r:id="rId3"/>
    <p:sldId id="278" r:id="rId4"/>
    <p:sldId id="276" r:id="rId5"/>
    <p:sldId id="279" r:id="rId6"/>
    <p:sldId id="259" r:id="rId7"/>
    <p:sldId id="260" r:id="rId8"/>
    <p:sldId id="261" r:id="rId9"/>
    <p:sldId id="262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5" r:id="rId18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CDD5"/>
    <a:srgbClr val="97B9C5"/>
    <a:srgbClr val="2F4A53"/>
    <a:srgbClr val="33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4" d="100"/>
          <a:sy n="84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5449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https://academiainsider.com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https://cdn1.byjus.com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https://www.grassrootshealth.net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https://c1.neweggimages.com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https://401ktv.com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https://img.freepik.com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https://de9znd9hicg5y.cloudfront.net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https://4.bp.blogspot.com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https://img.freepik.com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2A6A1-EB84-8C0C-E94A-846C39A04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EDCAEF-8970-31C7-40FB-4E03D15BF5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3490CD-404C-6219-D242-7A6805EEED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https://academiainsider.com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524A99-6032-EAE7-EA5E-85B1ECF0DE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75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0A456-1537-CA06-8759-A0FAF6B0F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A3490E-D67B-95A7-E549-8256BFF752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D19D6F-D23F-F456-4319-40FC5DD3F2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https://academiainsider.com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8F148-3064-9DE7-9439-B459774F45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7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2E440-3EDC-18BD-3239-4F6C7147F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11546D-0769-FE5A-2823-3342BD0E13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D8E1E8-740F-419B-A03D-41267A1408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https://academiainsider.com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CA511-C2B1-92EB-1A2E-1E1A15F5B5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713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74060-397D-5E28-100A-F82D447BC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396AB8-FA7B-C5CA-C4DD-F229CA44BA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894748-505A-17CB-8FDD-886C59563F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https://academiainsider.com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2BE52-A091-68FE-679F-7BE9909438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754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https://carreirafacil.com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https://www.apptivo.com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https://chisellabs.com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https://imgcdn.stablediffusionweb.com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9000">
              <a:schemeClr val="accent4">
                <a:lumMod val="40000"/>
                <a:lumOff val="60000"/>
              </a:schemeClr>
            </a:gs>
            <a:gs pos="58000">
              <a:srgbClr val="97B9C5"/>
            </a:gs>
            <a:gs pos="100000">
              <a:schemeClr val="accent5">
                <a:lumMod val="60000"/>
                <a:lumOff val="4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8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9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0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2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gradFill flip="none" rotWithShape="1">
          <a:gsLst>
            <a:gs pos="39000">
              <a:schemeClr val="accent4">
                <a:lumMod val="40000"/>
                <a:lumOff val="60000"/>
              </a:schemeClr>
            </a:gs>
            <a:gs pos="54000">
              <a:srgbClr val="B5CDD5"/>
            </a:gs>
            <a:gs pos="100000">
              <a:schemeClr val="accent5">
                <a:lumMod val="60000"/>
                <a:lumOff val="4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3B4D54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B9BAB5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3B4D54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1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1661160" y="228600"/>
            <a:ext cx="7025640" cy="762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400" b="1" dirty="0">
                <a:solidFill>
                  <a:srgbClr val="2F4A53"/>
                </a:solidFill>
                <a:latin typeface="Arial" pitchFamily="34" charset="0"/>
                <a:cs typeface="Arial" pitchFamily="34" charset="-120"/>
              </a:rPr>
              <a:t>DAV INSTITUTE OF ENGINEERING AND TECHNOLOGY, PALAMU</a:t>
            </a:r>
            <a:endParaRPr lang="en-US" sz="2400" dirty="0">
              <a:solidFill>
                <a:srgbClr val="2F4A53"/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457200" y="1371599"/>
            <a:ext cx="4114800" cy="29775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/>
            <a:r>
              <a:rPr lang="en-US" sz="2000" b="1" dirty="0"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ELITEMEET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 err="1">
                <a:solidFill>
                  <a:srgbClr val="222222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B.Tech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  <a:ea typeface="Arial" pitchFamily="34" charset="-122"/>
                <a:cs typeface="Arial" panose="020B0604020202020204" pitchFamily="34" charset="0"/>
              </a:rPr>
              <a:t> Final Year Project</a:t>
            </a:r>
          </a:p>
          <a:p>
            <a:pPr algn="ctr"/>
            <a:endParaRPr lang="en-US" b="1" dirty="0">
              <a:solidFill>
                <a:srgbClr val="222222"/>
              </a:solidFill>
              <a:latin typeface="Arial" panose="020B0604020202020204" pitchFamily="34" charset="0"/>
              <a:ea typeface="Arial" pitchFamily="34" charset="-122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Computer Science Engineering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Submitted By: Group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EndZone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Guided By: Mr. Vivek Sir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7D462A-7400-E330-7404-B4F4A41CF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76" y="228600"/>
            <a:ext cx="1198484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B2E40E-A6E2-1A6E-63DC-F7804915C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1478280"/>
            <a:ext cx="4506889" cy="25145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3B4D54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B9BAB5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3B4D54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10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457200" y="228600"/>
            <a:ext cx="8229600" cy="5105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400" b="1" dirty="0">
                <a:solidFill>
                  <a:srgbClr val="2F4A53"/>
                </a:solidFill>
                <a:latin typeface="Arial" pitchFamily="34" charset="0"/>
                <a:cs typeface="Arial" pitchFamily="34" charset="-120"/>
              </a:rPr>
              <a:t>INTEGRATION AND DEPLOYMENT</a:t>
            </a:r>
            <a:endParaRPr lang="en-US" sz="2400" dirty="0">
              <a:solidFill>
                <a:srgbClr val="2F4A53"/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457200" y="746760"/>
            <a:ext cx="4838700" cy="38252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Frontend–Backend Integration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via REST APIs and WebSocket (Socket.IO) for real-time communication.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WebRTC Setup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integrated for peer-to-peer media exchange and STUN/TURN server configuration.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JWT Token Flow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connected across frontend, backend, and database for secure authentication.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MongoDB Atlas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used for cloud-based storage and easy integration with Node.js backend.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Deployed on Render/</a:t>
            </a:r>
            <a:r>
              <a:rPr lang="en-US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Vercel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with environment variables and CI/CD support for seamless updates.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97F0B4-E82B-F702-E670-D15D3806B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02580" y="1017270"/>
            <a:ext cx="3284220" cy="32842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3B4D54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B9BAB5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3B4D54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11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457200" y="228600"/>
            <a:ext cx="8229600" cy="4724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400" b="1" dirty="0">
                <a:solidFill>
                  <a:srgbClr val="2F4A53"/>
                </a:solidFill>
                <a:latin typeface="Arial" pitchFamily="34" charset="0"/>
                <a:cs typeface="Arial" pitchFamily="34" charset="-120"/>
              </a:rPr>
              <a:t>RESULT AND PERFORMANCE METRICS</a:t>
            </a:r>
            <a:endParaRPr lang="en-US" sz="2400" dirty="0">
              <a:solidFill>
                <a:srgbClr val="2F4A53"/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266700" y="906780"/>
            <a:ext cx="4724400" cy="34594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Average Call Latency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maintained under 250ms on stable networks.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Video Quality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consistently achieved 720p resolution in peer-to-peer calls.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Connection Success Rate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of over 95% across multiple test sessions.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Cross-Browser Compatibility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verified on Chrome, Firefox, and Edge.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Authentication Time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under 1 second using JWT on all tested devices.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3076" name="Picture 4" descr="Output image">
            <a:extLst>
              <a:ext uri="{FF2B5EF4-FFF2-40B4-BE49-F238E27FC236}">
                <a16:creationId xmlns:a16="http://schemas.microsoft.com/office/drawing/2014/main" id="{1E9A9CBD-0C02-B38B-8C1E-C6372D0A5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0" y="1393589"/>
            <a:ext cx="4015740" cy="248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3B4D54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B9BAB5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3B4D54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12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457200" y="228600"/>
            <a:ext cx="8229600" cy="5715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400" b="1" dirty="0">
                <a:solidFill>
                  <a:srgbClr val="2F4A53"/>
                </a:solidFill>
                <a:latin typeface="Arial" pitchFamily="34" charset="0"/>
                <a:cs typeface="Arial" pitchFamily="34" charset="-120"/>
              </a:rPr>
              <a:t>CASE STUDIES AND APPLICATIONS</a:t>
            </a:r>
            <a:endParaRPr lang="en-US" sz="2400" dirty="0">
              <a:solidFill>
                <a:srgbClr val="2F4A53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83294A-5923-5903-9F18-709CD2803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3470" y="797077"/>
            <a:ext cx="6957060" cy="364728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3B4D54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B9BAB5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3B4D54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13</a:t>
            </a:r>
            <a:endParaRPr lang="en-US" sz="1600" dirty="0"/>
          </a:p>
        </p:txBody>
      </p:sp>
      <p:pic>
        <p:nvPicPr>
          <p:cNvPr id="5" name="Image 0" descr="https://search-letsfade-com.herokuapp.com/proxy?url=https://401ktv.com/wp-content/uploads/2018/12/benefits-key-means-advantage-or-reward_fJkeimw_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3574" y="1192530"/>
            <a:ext cx="3546566" cy="27584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5715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400" b="1" dirty="0">
                <a:solidFill>
                  <a:srgbClr val="2F4A53"/>
                </a:solidFill>
                <a:latin typeface="Arial" pitchFamily="34" charset="0"/>
                <a:cs typeface="Arial" pitchFamily="34" charset="-120"/>
              </a:rPr>
              <a:t>BENEFITS</a:t>
            </a:r>
            <a:endParaRPr lang="en-US" sz="2400" dirty="0">
              <a:solidFill>
                <a:srgbClr val="2F4A53"/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457200" y="948690"/>
            <a:ext cx="4648200" cy="34747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Real-Time Communication: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Enables instant video and audio interaction across devices.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User-Friendly Interface: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Simplified UI enhances user experience and accessibility.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Secure Authentication: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JWT-based login ensures secure access to user sessions.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Scalable Architecture: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MERN stack allows easy scaling for future user growth.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Low Latency Streaming: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WebRTC ensures smooth and delay-free video calling.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3B4D54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B9BAB5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3B4D54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14</a:t>
            </a:r>
            <a:endParaRPr lang="en-US" sz="1600" dirty="0"/>
          </a:p>
        </p:txBody>
      </p:sp>
      <p:pic>
        <p:nvPicPr>
          <p:cNvPr id="5" name="Image 0" descr="https://search-letsfade-com.herokuapp.com/proxy?url=https://img.freepik.com/premium-vector/overcome-obstacles-motivation-solve-problem-lead-company-achievement-concept-confident-businessman-leader-jump-high-challenge-wall_185038-826.jpg?w=200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85460" y="1294553"/>
            <a:ext cx="3284219" cy="255439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5715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400" b="1" dirty="0">
                <a:solidFill>
                  <a:srgbClr val="2F4A53"/>
                </a:solidFill>
                <a:latin typeface="Arial" pitchFamily="34" charset="0"/>
                <a:cs typeface="Arial" pitchFamily="34" charset="-120"/>
              </a:rPr>
              <a:t>CHALLENGES AND LIMITATIONS</a:t>
            </a:r>
            <a:endParaRPr lang="en-US" sz="2400" dirty="0">
              <a:solidFill>
                <a:srgbClr val="2F4A53"/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274321" y="971550"/>
            <a:ext cx="5311139" cy="34899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Network Dependency: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Video quality and call stability degrade on poor internet connections.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Scalability Constraints: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Handling multiple users simultaneously can strain server performance.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Security Challenges: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Ensuring end-to-end encryption and secure data transfer is complex.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Limited Features: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Lacks advanced options like call recording and group video support.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Browser Compatibility Issues: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Varying WebRTC support affects cross-platform consistency.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3B4D54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B9BAB5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3B4D54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15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457200" y="228600"/>
            <a:ext cx="822960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400" b="1" dirty="0">
                <a:solidFill>
                  <a:srgbClr val="2F4A53"/>
                </a:solidFill>
                <a:latin typeface="Arial" pitchFamily="34" charset="0"/>
                <a:cs typeface="Arial" pitchFamily="34" charset="-120"/>
              </a:rPr>
              <a:t>FUTURE SCOPE </a:t>
            </a:r>
            <a:endParaRPr lang="en-US" sz="2400" dirty="0">
              <a:solidFill>
                <a:srgbClr val="2F4A53"/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457200" y="891540"/>
            <a:ext cx="5158740" cy="34518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Mobile App Development: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Extend support to Android and iOS platforms for broader reach.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Group Video Calling: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Enable multi-user conferencing with dynamic screen layouts.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Call Recording Feature: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Allow users to record and save video calls securely.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AI-Powered Features: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Integrate real-time translation, noise suppression, and facial filters.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Cloud Scalability: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Shift to cloud infrastructure (e.g., AWS, Azure) for better performance and global access.</a:t>
            </a:r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id="{C994D0A8-D578-7357-2560-E9B145F66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842" y="1062872"/>
            <a:ext cx="3064898" cy="328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3B4D54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B9BAB5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3B4D54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16</a:t>
            </a:r>
            <a:endParaRPr lang="en-US" sz="1600" dirty="0"/>
          </a:p>
        </p:txBody>
      </p:sp>
      <p:pic>
        <p:nvPicPr>
          <p:cNvPr id="5" name="Image 0" descr="https://search-letsfade-com.herokuapp.com/proxy?url=https://4.bp.blogspot.com/-eGucI0mtdlU/Taci1gxky9I/AAAAAAAAAJk/dU5NbH5N6AQ/s1600/conclusion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92634" y="1188720"/>
            <a:ext cx="3752306" cy="29184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5715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400" b="1" dirty="0">
                <a:solidFill>
                  <a:srgbClr val="2F4A53"/>
                </a:solidFill>
                <a:latin typeface="Arial" pitchFamily="34" charset="0"/>
                <a:cs typeface="Arial" pitchFamily="34" charset="-120"/>
              </a:rPr>
              <a:t>CONCLUSION</a:t>
            </a:r>
            <a:endParaRPr lang="en-US" sz="2400" dirty="0">
              <a:solidFill>
                <a:srgbClr val="2F4A53"/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457200" y="952500"/>
            <a:ext cx="4835434" cy="35128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Developed a real-time video chat app using the MERN stack and WebRTC.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Ensured secure communication with JWT authentication and encrypted media streams.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Achieved seamless one-on-one video calling with low latency.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Gained practical experience in full-stack and real-time application development.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Laid a strong foundation for future enhancements like group calls and mobile support.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3B4D54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B9BAB5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dirty="0">
                <a:solidFill>
                  <a:srgbClr val="3B4D54"/>
                </a:solidFill>
                <a:latin typeface="Optima" pitchFamily="34" charset="0"/>
                <a:ea typeface="Optima" pitchFamily="34" charset="-122"/>
              </a:rPr>
              <a:t>17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457200" y="174879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4800" b="1" dirty="0">
                <a:solidFill>
                  <a:srgbClr val="2F4A53"/>
                </a:solidFill>
                <a:latin typeface="Arial" pitchFamily="34" charset="0"/>
                <a:cs typeface="Arial" pitchFamily="34" charset="-120"/>
              </a:rPr>
              <a:t>THANK YOU!</a:t>
            </a:r>
            <a:endParaRPr lang="en-US" sz="4800" dirty="0">
              <a:solidFill>
                <a:srgbClr val="2F4A53"/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9000">
              <a:schemeClr val="accent4">
                <a:lumMod val="40000"/>
                <a:lumOff val="60000"/>
              </a:schemeClr>
            </a:gs>
            <a:gs pos="54000">
              <a:srgbClr val="B5CDD5"/>
            </a:gs>
            <a:gs pos="100000">
              <a:schemeClr val="accent5">
                <a:lumMod val="60000"/>
                <a:lumOff val="4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29C323-E3F5-A9E2-DBED-A97A83838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AB5FE739-EC43-9A06-8D7C-418A186D5701}"/>
              </a:ext>
            </a:extLst>
          </p:cNvPr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3B4D54"/>
          </a:solidFill>
          <a:ln/>
        </p:spPr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77FA9DAD-BD14-BCD9-F65C-698DD52E5007}"/>
              </a:ext>
            </a:extLst>
          </p:cNvPr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B9BAB5"/>
          </a:solidFill>
          <a:ln/>
        </p:spPr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68CBEE6A-36FF-9FAD-9FBE-1560209E0871}"/>
              </a:ext>
            </a:extLst>
          </p:cNvPr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dirty="0">
                <a:solidFill>
                  <a:srgbClr val="3B4D54"/>
                </a:solidFill>
                <a:latin typeface="Optima" pitchFamily="34" charset="0"/>
                <a:ea typeface="Optima" pitchFamily="34" charset="-122"/>
              </a:rPr>
              <a:t>2</a:t>
            </a:r>
            <a:endParaRPr lang="en-US" sz="16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1A34701A-6FCF-9C04-B14D-81FD8517E72B}"/>
              </a:ext>
            </a:extLst>
          </p:cNvPr>
          <p:cNvSpPr/>
          <p:nvPr/>
        </p:nvSpPr>
        <p:spPr>
          <a:xfrm>
            <a:off x="457200" y="228600"/>
            <a:ext cx="822960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400" b="1" dirty="0">
                <a:solidFill>
                  <a:srgbClr val="2F4A53"/>
                </a:solidFill>
                <a:latin typeface="Arial" pitchFamily="34" charset="0"/>
                <a:cs typeface="Arial" pitchFamily="34" charset="-120"/>
              </a:rPr>
              <a:t>GROUP MEMBERS</a:t>
            </a:r>
            <a:endParaRPr lang="en-US" sz="2400" dirty="0">
              <a:solidFill>
                <a:srgbClr val="2F4A53"/>
              </a:solidFill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A915A381-8724-2739-75DA-11D674264AEE}"/>
              </a:ext>
            </a:extLst>
          </p:cNvPr>
          <p:cNvSpPr/>
          <p:nvPr/>
        </p:nvSpPr>
        <p:spPr>
          <a:xfrm>
            <a:off x="457199" y="1329338"/>
            <a:ext cx="4345321" cy="27321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Bablu Pandey (21020440006)</a:t>
            </a:r>
          </a:p>
          <a:p>
            <a:pPr marL="342900" indent="-342900">
              <a:buFont typeface="+mj-lt"/>
              <a:buAutoNum type="arabicPeriod"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Dolly Gupta (21020440008)</a:t>
            </a:r>
          </a:p>
          <a:p>
            <a:pPr marL="342900" indent="-342900">
              <a:buFont typeface="+mj-lt"/>
              <a:buAutoNum type="arabicPeriod"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Nitish Gupta (21020440018)</a:t>
            </a:r>
          </a:p>
          <a:p>
            <a:pPr marL="342900" indent="-342900">
              <a:buFont typeface="+mj-lt"/>
              <a:buAutoNum type="arabicPeriod"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Kajal Kumari (21020440012)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DD9F16-838A-11DB-C6E8-730AE5598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453" y="800100"/>
            <a:ext cx="3177348" cy="307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840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9000">
              <a:schemeClr val="accent4">
                <a:lumMod val="40000"/>
                <a:lumOff val="60000"/>
              </a:schemeClr>
            </a:gs>
            <a:gs pos="54000">
              <a:srgbClr val="B5CDD5"/>
            </a:gs>
            <a:gs pos="100000">
              <a:schemeClr val="accent5">
                <a:lumMod val="60000"/>
                <a:lumOff val="4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1FF76D-53FA-6666-9447-29E52BEFA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183C2365-2C0F-CB90-2358-E518ED4DDD54}"/>
              </a:ext>
            </a:extLst>
          </p:cNvPr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3B4D54"/>
          </a:solidFill>
          <a:ln/>
        </p:spPr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947CFB3F-1EF6-0144-1B77-71AD8AEA0A3E}"/>
              </a:ext>
            </a:extLst>
          </p:cNvPr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B9BAB5"/>
          </a:solidFill>
          <a:ln/>
        </p:spPr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63C879B6-32B0-9D53-C30C-C4AED28E03DB}"/>
              </a:ext>
            </a:extLst>
          </p:cNvPr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dirty="0">
                <a:solidFill>
                  <a:srgbClr val="3B4D54"/>
                </a:solidFill>
                <a:latin typeface="Optima" pitchFamily="34" charset="0"/>
                <a:ea typeface="Optima" pitchFamily="34" charset="-122"/>
              </a:rPr>
              <a:t>3</a:t>
            </a:r>
            <a:endParaRPr lang="en-US" sz="16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9EB497F9-571E-4131-EB4C-FC680A41EABB}"/>
              </a:ext>
            </a:extLst>
          </p:cNvPr>
          <p:cNvSpPr/>
          <p:nvPr/>
        </p:nvSpPr>
        <p:spPr>
          <a:xfrm>
            <a:off x="457200" y="228600"/>
            <a:ext cx="822960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400" b="1" dirty="0">
                <a:solidFill>
                  <a:srgbClr val="2F4A53"/>
                </a:solidFill>
                <a:latin typeface="Arial" pitchFamily="34" charset="0"/>
                <a:cs typeface="Arial" pitchFamily="34" charset="-120"/>
              </a:rPr>
              <a:t>OUR ESTEEMED FACULTY MEMBERS</a:t>
            </a:r>
            <a:endParaRPr lang="en-US" sz="2400" dirty="0">
              <a:solidFill>
                <a:srgbClr val="2F4A53"/>
              </a:solidFill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A7FD8AD0-4410-A727-0789-D7331A8A8AAD}"/>
              </a:ext>
            </a:extLst>
          </p:cNvPr>
          <p:cNvSpPr/>
          <p:nvPr/>
        </p:nvSpPr>
        <p:spPr>
          <a:xfrm>
            <a:off x="457199" y="1410893"/>
            <a:ext cx="4345321" cy="27321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1.  Mr. Vivek Sir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    (HOD &amp; Assistant Professor)</a:t>
            </a: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2.  Mr. Rahul Sir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    (Assistant Professor)</a:t>
            </a: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3.  Mrs. Jyoti Mam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    (Assistant Professor)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F1CADF-CAE9-BDC5-CF79-40416B123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29470"/>
            <a:ext cx="4153744" cy="2284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668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A89DF-84F7-9ADA-D6E1-F563F471F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ABF7E79-D845-A2BC-C15C-5425B31A1FCE}"/>
              </a:ext>
            </a:extLst>
          </p:cNvPr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3B4D54"/>
          </a:solidFill>
          <a:ln/>
        </p:spPr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D152C3B3-FEA1-A26B-6752-32B24A3AC9CF}"/>
              </a:ext>
            </a:extLst>
          </p:cNvPr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B9BAB5"/>
          </a:solidFill>
          <a:ln/>
        </p:spPr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0B5ECFAA-F262-58C2-4C10-6EC93F8AC192}"/>
              </a:ext>
            </a:extLst>
          </p:cNvPr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dirty="0">
                <a:solidFill>
                  <a:srgbClr val="3B4D54"/>
                </a:solidFill>
                <a:latin typeface="Optima" pitchFamily="34" charset="0"/>
                <a:ea typeface="Optima" pitchFamily="34" charset="-122"/>
              </a:rPr>
              <a:t>4</a:t>
            </a:r>
            <a:endParaRPr lang="en-US" sz="16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7545C100-9641-4958-0390-6039B2FA1F43}"/>
              </a:ext>
            </a:extLst>
          </p:cNvPr>
          <p:cNvSpPr/>
          <p:nvPr/>
        </p:nvSpPr>
        <p:spPr>
          <a:xfrm>
            <a:off x="457200" y="228600"/>
            <a:ext cx="8229600" cy="53980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400" b="1" dirty="0">
                <a:solidFill>
                  <a:srgbClr val="2F4A53"/>
                </a:solidFill>
                <a:latin typeface="Arial" pitchFamily="34" charset="0"/>
                <a:cs typeface="Arial" pitchFamily="34" charset="-120"/>
              </a:rPr>
              <a:t>INTRODUCTION</a:t>
            </a:r>
            <a:endParaRPr lang="en-US" sz="2400" dirty="0">
              <a:solidFill>
                <a:srgbClr val="2F4A53"/>
              </a:solidFill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87F683FC-3ABC-9E4D-74C9-C10DBD43D5BC}"/>
              </a:ext>
            </a:extLst>
          </p:cNvPr>
          <p:cNvSpPr/>
          <p:nvPr/>
        </p:nvSpPr>
        <p:spPr>
          <a:xfrm>
            <a:off x="237183" y="768404"/>
            <a:ext cx="4334818" cy="36960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Real-time one-on-one video communication via web browser.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Built using MERN stack and WebRTC for seamless streaming.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Secure login system with JWT-based user authentication.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Language exchange support for cross-cultural interaction.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Lightweight, responsive, and scalable communication solution.</a:t>
            </a:r>
            <a:endParaRPr lang="en-IN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BB8390-5AA5-FB8D-6231-C8E5D00895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006"/>
          <a:stretch>
            <a:fillRect/>
          </a:stretch>
        </p:blipFill>
        <p:spPr>
          <a:xfrm>
            <a:off x="4572000" y="1236124"/>
            <a:ext cx="4495800" cy="276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378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E61CE-8B00-5A3A-ECCA-19CBAF7B1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A5B5444E-00AC-223B-53F1-ED678707598D}"/>
              </a:ext>
            </a:extLst>
          </p:cNvPr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3B4D54"/>
          </a:solidFill>
          <a:ln/>
        </p:spPr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4912B3CD-A48D-9D70-0C6F-FA55EBD02354}"/>
              </a:ext>
            </a:extLst>
          </p:cNvPr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B9BAB5"/>
          </a:solidFill>
          <a:ln/>
        </p:spPr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6948E570-0B13-042A-4211-7B6D47163E90}"/>
              </a:ext>
            </a:extLst>
          </p:cNvPr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dirty="0">
                <a:solidFill>
                  <a:srgbClr val="3B4D54"/>
                </a:solidFill>
                <a:latin typeface="Optima" pitchFamily="34" charset="0"/>
                <a:ea typeface="Optima" pitchFamily="34" charset="-122"/>
              </a:rPr>
              <a:t>5</a:t>
            </a:r>
            <a:endParaRPr lang="en-US" sz="16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60491CA9-1748-C2F5-3B87-64C7DD2B633A}"/>
              </a:ext>
            </a:extLst>
          </p:cNvPr>
          <p:cNvSpPr/>
          <p:nvPr/>
        </p:nvSpPr>
        <p:spPr>
          <a:xfrm>
            <a:off x="457200" y="228600"/>
            <a:ext cx="8229600" cy="53980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400" b="1" dirty="0">
                <a:solidFill>
                  <a:srgbClr val="2F4A53"/>
                </a:solidFill>
                <a:latin typeface="Arial" pitchFamily="34" charset="0"/>
                <a:cs typeface="Arial" pitchFamily="34" charset="-120"/>
              </a:rPr>
              <a:t>EVOLUTION OF VIDEO CHAT APPS</a:t>
            </a:r>
            <a:endParaRPr lang="en-US" sz="2400" dirty="0">
              <a:solidFill>
                <a:srgbClr val="2F4A53"/>
              </a:solidFill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4B290868-BE89-A618-15DC-231D9BBD180E}"/>
              </a:ext>
            </a:extLst>
          </p:cNvPr>
          <p:cNvSpPr/>
          <p:nvPr/>
        </p:nvSpPr>
        <p:spPr>
          <a:xfrm>
            <a:off x="457199" y="875980"/>
            <a:ext cx="4442461" cy="35884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MSN Messenger kicked off the video chat revolution in the early 2000s.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Skype made long-distance video calling accessible and popular worldwide.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Apple’s FaceTime brought smooth, native video calls to smartphones.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Zoom rose as the remote work hero during the pandemic era.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AI and AR are transforming modern video apps into smarter, immersive platforms.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31584B-71AF-8964-D422-CEF661617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99660" y="1203960"/>
            <a:ext cx="4103370" cy="273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40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3B4D54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B9BAB5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dirty="0">
                <a:solidFill>
                  <a:srgbClr val="3B4D54"/>
                </a:solidFill>
                <a:latin typeface="Optima" pitchFamily="34" charset="0"/>
                <a:ea typeface="Optima" pitchFamily="34" charset="-122"/>
              </a:rPr>
              <a:t>6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457200" y="228600"/>
            <a:ext cx="8229600" cy="5715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400" b="1" dirty="0">
                <a:solidFill>
                  <a:srgbClr val="2F4A53"/>
                </a:solidFill>
                <a:latin typeface="Arial" pitchFamily="34" charset="0"/>
                <a:cs typeface="Arial" pitchFamily="34" charset="-120"/>
              </a:rPr>
              <a:t>DESIGN PHILOSOPHY OF ELITEMEET</a:t>
            </a:r>
            <a:endParaRPr lang="en-US" sz="2400" dirty="0">
              <a:solidFill>
                <a:srgbClr val="2F4A53"/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457199" y="1029660"/>
            <a:ext cx="4752575" cy="33137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DF7FB4-1013-F950-ADE1-8C980084B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6810" y="769620"/>
            <a:ext cx="6850380" cy="36385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3B4D54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B9BAB5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dirty="0">
                <a:solidFill>
                  <a:srgbClr val="3B4D54"/>
                </a:solidFill>
                <a:latin typeface="Optima" pitchFamily="34" charset="0"/>
                <a:ea typeface="Optima" pitchFamily="34" charset="-122"/>
              </a:rPr>
              <a:t>7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457200" y="228600"/>
            <a:ext cx="8229600" cy="5943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400" b="1" dirty="0">
                <a:solidFill>
                  <a:srgbClr val="2F4A53"/>
                </a:solidFill>
                <a:latin typeface="Arial" pitchFamily="34" charset="0"/>
                <a:cs typeface="Arial" pitchFamily="34" charset="-120"/>
              </a:rPr>
              <a:t>SYSTEM ARCHITECTURE </a:t>
            </a:r>
            <a:endParaRPr lang="en-US" sz="2400" dirty="0">
              <a:solidFill>
                <a:srgbClr val="2F4A53"/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457200" y="941705"/>
            <a:ext cx="5318760" cy="35115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Frontend (React.js):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Builds the user interface for video calls, chat, and user authentication.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Backend (Node.js + Express):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Handles API requests, signaling, and session control.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WebRTC Integration: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Enables real-time peer-to-peer video and audio communication.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MongoDB Database: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Stores user data, chat history, and authentication tokens securely.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Socket.IO: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Facilitates real-time communication and event broadcasting between users.</a:t>
            </a:r>
          </a:p>
        </p:txBody>
      </p:sp>
      <p:pic>
        <p:nvPicPr>
          <p:cNvPr id="5" name="Picture 4" descr="Generated image">
            <a:extLst>
              <a:ext uri="{FF2B5EF4-FFF2-40B4-BE49-F238E27FC236}">
                <a16:creationId xmlns:a16="http://schemas.microsoft.com/office/drawing/2014/main" id="{A6240C97-B8F6-DECF-8B97-F5778B09D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960" y="1532572"/>
            <a:ext cx="3349862" cy="2078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3B4D54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B9BAB5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dirty="0">
                <a:solidFill>
                  <a:srgbClr val="3B4D54"/>
                </a:solidFill>
                <a:latin typeface="Optima" pitchFamily="34" charset="0"/>
                <a:ea typeface="Optima" pitchFamily="34" charset="-122"/>
              </a:rPr>
              <a:t>8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457200" y="228600"/>
            <a:ext cx="8229600" cy="5715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400" b="1" dirty="0">
                <a:solidFill>
                  <a:srgbClr val="2F4A53"/>
                </a:solidFill>
                <a:latin typeface="Arial" pitchFamily="34" charset="0"/>
                <a:cs typeface="Arial" pitchFamily="34" charset="-120"/>
              </a:rPr>
              <a:t>USER INTERFACE DESIGN</a:t>
            </a:r>
            <a:endParaRPr lang="en-US" sz="2400" dirty="0">
              <a:solidFill>
                <a:srgbClr val="2F4A53"/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457200" y="941070"/>
            <a:ext cx="4061460" cy="34899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Clear, distraction-free layout focused on active video stream.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Floating call controls for easy access without blocking view.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Color-coded call status indicators (connected, ringing, ended).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Clean typography and intuitive icons for accessibility.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Mobile-first responsive layout ensuring seamless interaction on all screens.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60533E-A9B8-2F46-0D9D-A57A63DF6C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006"/>
          <a:stretch>
            <a:fillRect/>
          </a:stretch>
        </p:blipFill>
        <p:spPr>
          <a:xfrm>
            <a:off x="4572000" y="1393390"/>
            <a:ext cx="4495800" cy="276057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3B4D54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B9BAB5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dirty="0">
                <a:solidFill>
                  <a:srgbClr val="3B4D54"/>
                </a:solidFill>
                <a:latin typeface="Optima" pitchFamily="34" charset="0"/>
                <a:ea typeface="Optima" pitchFamily="34" charset="-122"/>
              </a:rPr>
              <a:t>9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457200" y="228600"/>
            <a:ext cx="8229600" cy="5715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400" b="1" dirty="0">
                <a:solidFill>
                  <a:srgbClr val="2F4A53"/>
                </a:solidFill>
                <a:latin typeface="Arial" pitchFamily="34" charset="0"/>
                <a:cs typeface="Arial" pitchFamily="34" charset="-120"/>
              </a:rPr>
              <a:t>CORE FEATURES</a:t>
            </a:r>
            <a:endParaRPr lang="en-US" sz="2400" dirty="0">
              <a:solidFill>
                <a:srgbClr val="2F4A53"/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457200" y="967740"/>
            <a:ext cx="4648200" cy="34823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One-on-One Video Calls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– Real-time HD communication using WebRTC.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JWT Authentication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– Secure user login and session handling.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500" b="1" dirty="0">
                <a:latin typeface="Arial" panose="020B0604020202020204" pitchFamily="34" charset="0"/>
                <a:cs typeface="Arial" panose="020B0604020202020204" pitchFamily="34" charset="0"/>
              </a:rPr>
              <a:t>Language Exchange Mode</a:t>
            </a:r>
            <a:r>
              <a:rPr lang="en-IN" sz="1500" dirty="0">
                <a:latin typeface="Arial" panose="020B0604020202020204" pitchFamily="34" charset="0"/>
                <a:cs typeface="Arial" panose="020B0604020202020204" pitchFamily="34" charset="0"/>
              </a:rPr>
              <a:t> – Connect users based on language preferences.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Real-Time Signaling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– Fast call setup using Socket.IO.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Responsive UI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– Works smoothly across desktop and mobile devices.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F424B2-A899-7D3F-BE78-420324349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61610" y="1087755"/>
            <a:ext cx="3242310" cy="32423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995</Words>
  <Application>Microsoft Office PowerPoint</Application>
  <PresentationFormat>On-screen Show (16:9)</PresentationFormat>
  <Paragraphs>148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Optima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SlideMake.com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A PPT On NEXORA AI- A MultiModal Chatbot With Design, Flow, Features, Results, And Scope.</dc:title>
  <dc:subject>Create A PPT On NEXORA AI- A MultiModal Chatbot With Design, Flow, Features, Results, And Scope.</dc:subject>
  <dc:creator>SlideMake.com</dc:creator>
  <cp:lastModifiedBy>Satyam Kumar</cp:lastModifiedBy>
  <cp:revision>8</cp:revision>
  <dcterms:created xsi:type="dcterms:W3CDTF">2025-06-18T04:52:30Z</dcterms:created>
  <dcterms:modified xsi:type="dcterms:W3CDTF">2025-06-24T04:38:35Z</dcterms:modified>
</cp:coreProperties>
</file>